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EE7EA"/>
    <a:srgbClr val="D7E4ED"/>
    <a:srgbClr val="CADCE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xmlns="" val="18201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8906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5307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2233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1232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5992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8598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4104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019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140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5530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252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328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2393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2989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375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4503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E46A6FB-22C3-46F6-9FDF-FFB527A00DA3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178ECF0-660D-432D-9832-2EF3AA22D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587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ancy.Barnett@esc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>
                <a:latin typeface="Constantia" pitchFamily="18" charset="0"/>
                <a:cs typeface="Arial" pitchFamily="34" charset="0"/>
              </a:rPr>
              <a:t>edTPA World Languages</a:t>
            </a:r>
            <a:br>
              <a:rPr lang="en-US" sz="3200" dirty="0" smtClean="0">
                <a:latin typeface="Constantia" pitchFamily="18" charset="0"/>
                <a:cs typeface="Arial" pitchFamily="34" charset="0"/>
              </a:rPr>
            </a:br>
            <a:r>
              <a:rPr lang="en-US" sz="3200" dirty="0" smtClean="0">
                <a:latin typeface="Constantia" pitchFamily="18" charset="0"/>
                <a:cs typeface="Arial" pitchFamily="34" charset="0"/>
              </a:rPr>
              <a:t>NYSAFLT Rochester Regional</a:t>
            </a:r>
            <a:endParaRPr lang="en-US" sz="3200" dirty="0"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Constantia" pitchFamily="18" charset="0"/>
                <a:cs typeface="Arial" pitchFamily="34" charset="0"/>
              </a:rPr>
              <a:t>March 8, 2014</a:t>
            </a:r>
          </a:p>
          <a:p>
            <a:r>
              <a:rPr lang="en-US" dirty="0" smtClean="0">
                <a:latin typeface="Constantia" pitchFamily="18" charset="0"/>
                <a:cs typeface="Arial" pitchFamily="34" charset="0"/>
              </a:rPr>
              <a:t>Dr. Nancy Barnett</a:t>
            </a:r>
          </a:p>
          <a:p>
            <a:r>
              <a:rPr lang="en-US" dirty="0" smtClean="0">
                <a:latin typeface="Constantia" pitchFamily="18" charset="0"/>
                <a:cs typeface="Arial" pitchFamily="34" charset="0"/>
              </a:rPr>
              <a:t>Empire State College MAT 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Program</a:t>
            </a:r>
          </a:p>
          <a:p>
            <a:r>
              <a:rPr lang="en-US" dirty="0" smtClean="0">
                <a:latin typeface="Constantia" pitchFamily="18" charset="0"/>
                <a:cs typeface="Arial" pitchFamily="34" charset="0"/>
                <a:hlinkClick r:id="rId2"/>
              </a:rPr>
              <a:t>Nancy.Barnett@esc.edu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 </a:t>
            </a:r>
            <a:endParaRPr lang="en-US" dirty="0"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nstantia" pitchFamily="18" charset="0"/>
              </a:rPr>
              <a:t>Components of WL edTPA Portfolio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209800"/>
            <a:ext cx="7704667" cy="33328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nstantia" pitchFamily="18" charset="0"/>
              </a:rPr>
              <a:t>A </a:t>
            </a:r>
            <a:r>
              <a:rPr lang="en-US" i="1" dirty="0" smtClean="0">
                <a:latin typeface="Constantia" pitchFamily="18" charset="0"/>
              </a:rPr>
              <a:t>learning segment </a:t>
            </a:r>
            <a:r>
              <a:rPr lang="en-US" dirty="0" smtClean="0">
                <a:latin typeface="Constantia" pitchFamily="18" charset="0"/>
              </a:rPr>
              <a:t>of 3- 5 lessons</a:t>
            </a:r>
          </a:p>
          <a:p>
            <a:r>
              <a:rPr lang="en-US" dirty="0" smtClean="0">
                <a:latin typeface="Constantia" pitchFamily="18" charset="0"/>
              </a:rPr>
              <a:t>Context for learning (description of school, program, learners, IEPs, etc.)</a:t>
            </a:r>
          </a:p>
          <a:p>
            <a:r>
              <a:rPr lang="en-US" dirty="0" smtClean="0">
                <a:latin typeface="Constantia" pitchFamily="18" charset="0"/>
              </a:rPr>
              <a:t>Detailed plans for 3 lessons</a:t>
            </a:r>
          </a:p>
          <a:p>
            <a:r>
              <a:rPr lang="en-US" dirty="0" smtClean="0">
                <a:latin typeface="Constantia" pitchFamily="18" charset="0"/>
              </a:rPr>
              <a:t>Unedited video clips (15 minutes in one or two samples) of teacher/student </a:t>
            </a:r>
            <a:r>
              <a:rPr lang="en-US" dirty="0" smtClean="0">
                <a:latin typeface="Constantia" pitchFamily="18" charset="0"/>
              </a:rPr>
              <a:t>interaction</a:t>
            </a:r>
            <a:endParaRPr lang="en-US" dirty="0" smtClean="0">
              <a:latin typeface="Constantia" pitchFamily="18" charset="0"/>
            </a:endParaRPr>
          </a:p>
          <a:p>
            <a:r>
              <a:rPr lang="en-US" dirty="0" smtClean="0">
                <a:latin typeface="Constantia" pitchFamily="18" charset="0"/>
              </a:rPr>
              <a:t>Assessments for the learning segment</a:t>
            </a:r>
          </a:p>
          <a:p>
            <a:r>
              <a:rPr lang="en-US" dirty="0" smtClean="0">
                <a:latin typeface="Constantia" pitchFamily="18" charset="0"/>
              </a:rPr>
              <a:t>Commentary for each component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Constantia" pitchFamily="18" charset="0"/>
              </a:rPr>
              <a:t>Planning</a:t>
            </a:r>
            <a:r>
              <a:rPr lang="en-US" dirty="0" smtClean="0">
                <a:latin typeface="Constantia" pitchFamily="18" charset="0"/>
              </a:rPr>
              <a:t> considerations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7704667" cy="3332816"/>
          </a:xfrm>
        </p:spPr>
        <p:txBody>
          <a:bodyPr/>
          <a:lstStyle/>
          <a:p>
            <a:r>
              <a:rPr lang="en-US" dirty="0" smtClean="0">
                <a:latin typeface="Constantia" pitchFamily="18" charset="0"/>
              </a:rPr>
              <a:t>See rubrics 1,2,3,4 </a:t>
            </a:r>
          </a:p>
          <a:p>
            <a:r>
              <a:rPr lang="en-US" dirty="0" smtClean="0">
                <a:latin typeface="Constantia" pitchFamily="18" charset="0"/>
              </a:rPr>
              <a:t>Assure that plans are well sequenced, build on each other, align with standards, develop </a:t>
            </a:r>
            <a:r>
              <a:rPr lang="en-US" i="1" dirty="0" smtClean="0">
                <a:latin typeface="Constantia" pitchFamily="18" charset="0"/>
              </a:rPr>
              <a:t>communicative proficiency in meaningful cultural </a:t>
            </a:r>
            <a:r>
              <a:rPr lang="en-US" i="1" dirty="0" smtClean="0">
                <a:latin typeface="Constantia" pitchFamily="18" charset="0"/>
              </a:rPr>
              <a:t>context</a:t>
            </a:r>
          </a:p>
          <a:p>
            <a:r>
              <a:rPr lang="en-US" dirty="0" smtClean="0">
                <a:latin typeface="Constantia" pitchFamily="18" charset="0"/>
              </a:rPr>
              <a:t>Evidence of plans for use of target language </a:t>
            </a:r>
            <a:endParaRPr lang="en-US" dirty="0" smtClean="0">
              <a:latin typeface="Constantia" pitchFamily="18" charset="0"/>
            </a:endParaRPr>
          </a:p>
          <a:p>
            <a:r>
              <a:rPr lang="en-US" dirty="0" smtClean="0">
                <a:latin typeface="Constantia" pitchFamily="18" charset="0"/>
              </a:rPr>
              <a:t>Instructional materials</a:t>
            </a:r>
          </a:p>
          <a:p>
            <a:r>
              <a:rPr lang="en-US" dirty="0" smtClean="0">
                <a:latin typeface="Constantia" pitchFamily="18" charset="0"/>
              </a:rPr>
              <a:t>Commentary 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Constantia" pitchFamily="18" charset="0"/>
              </a:rPr>
              <a:t>Instruction</a:t>
            </a:r>
            <a:r>
              <a:rPr lang="en-US" dirty="0" smtClean="0">
                <a:latin typeface="Constantia" pitchFamily="18" charset="0"/>
              </a:rPr>
              <a:t> considerations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704667" cy="3332816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nstantia" pitchFamily="18" charset="0"/>
              </a:rPr>
              <a:t>See rubrics 5,6,7,8,9</a:t>
            </a:r>
          </a:p>
          <a:p>
            <a:r>
              <a:rPr lang="en-US" dirty="0" smtClean="0">
                <a:latin typeface="Constantia" pitchFamily="18" charset="0"/>
              </a:rPr>
              <a:t>Video clips (15 minutes in one or two segments - unedited)</a:t>
            </a:r>
          </a:p>
          <a:p>
            <a:r>
              <a:rPr lang="en-US" dirty="0" smtClean="0">
                <a:latin typeface="Constantia" pitchFamily="18" charset="0"/>
              </a:rPr>
              <a:t>Use of target language</a:t>
            </a:r>
          </a:p>
          <a:p>
            <a:r>
              <a:rPr lang="en-US" dirty="0" smtClean="0">
                <a:latin typeface="Constantia" pitchFamily="18" charset="0"/>
              </a:rPr>
              <a:t>Permission required</a:t>
            </a:r>
          </a:p>
          <a:p>
            <a:r>
              <a:rPr lang="en-US" dirty="0" smtClean="0">
                <a:latin typeface="Constantia" pitchFamily="18" charset="0"/>
              </a:rPr>
              <a:t>Commentary analysis (self-assessment) and next steps</a:t>
            </a:r>
          </a:p>
          <a:p>
            <a:r>
              <a:rPr lang="en-US" dirty="0" smtClean="0">
                <a:latin typeface="Constantia" pitchFamily="18" charset="0"/>
              </a:rPr>
              <a:t>Recommended: begin to practice taping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Constantia" pitchFamily="18" charset="0"/>
              </a:rPr>
              <a:t>Assessment</a:t>
            </a:r>
            <a:r>
              <a:rPr lang="en-US" dirty="0" smtClean="0">
                <a:latin typeface="Constantia" pitchFamily="18" charset="0"/>
              </a:rPr>
              <a:t> considerations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04667" cy="3332816"/>
          </a:xfrm>
        </p:spPr>
        <p:txBody>
          <a:bodyPr/>
          <a:lstStyle/>
          <a:p>
            <a:r>
              <a:rPr lang="en-US" dirty="0" smtClean="0">
                <a:latin typeface="Constantia" pitchFamily="18" charset="0"/>
              </a:rPr>
              <a:t>See rubrics 10,11,12,13</a:t>
            </a:r>
          </a:p>
          <a:p>
            <a:r>
              <a:rPr lang="en-US" dirty="0" smtClean="0">
                <a:latin typeface="Constantia" pitchFamily="18" charset="0"/>
              </a:rPr>
              <a:t>Whole class plus </a:t>
            </a:r>
            <a:r>
              <a:rPr lang="en-US" i="1" dirty="0" smtClean="0">
                <a:latin typeface="Constantia" pitchFamily="18" charset="0"/>
              </a:rPr>
              <a:t>three focus students </a:t>
            </a:r>
            <a:r>
              <a:rPr lang="en-US" dirty="0" smtClean="0">
                <a:latin typeface="Constantia" pitchFamily="18" charset="0"/>
              </a:rPr>
              <a:t>in detail</a:t>
            </a:r>
          </a:p>
          <a:p>
            <a:r>
              <a:rPr lang="en-US" dirty="0" smtClean="0">
                <a:latin typeface="Constantia" pitchFamily="18" charset="0"/>
              </a:rPr>
              <a:t>Commentary critical</a:t>
            </a:r>
          </a:p>
          <a:p>
            <a:r>
              <a:rPr lang="en-US" dirty="0" smtClean="0">
                <a:latin typeface="Constantia" pitchFamily="18" charset="0"/>
              </a:rPr>
              <a:t>Evidence of analysis: </a:t>
            </a:r>
            <a:r>
              <a:rPr lang="en-US" i="1" dirty="0" smtClean="0">
                <a:latin typeface="Constantia" pitchFamily="18" charset="0"/>
              </a:rPr>
              <a:t>what learned </a:t>
            </a:r>
            <a:r>
              <a:rPr lang="en-US" dirty="0" smtClean="0">
                <a:latin typeface="Constantia" pitchFamily="18" charset="0"/>
              </a:rPr>
              <a:t>from assessment and how it informs </a:t>
            </a:r>
            <a:r>
              <a:rPr lang="en-US" i="1" dirty="0" smtClean="0">
                <a:latin typeface="Constantia" pitchFamily="18" charset="0"/>
              </a:rPr>
              <a:t>next steps </a:t>
            </a:r>
            <a:r>
              <a:rPr lang="en-US" dirty="0" smtClean="0">
                <a:latin typeface="Constantia" pitchFamily="18" charset="0"/>
              </a:rPr>
              <a:t>in instruction</a:t>
            </a:r>
            <a:r>
              <a:rPr lang="en-US" i="1" dirty="0" smtClean="0">
                <a:latin typeface="Constantia" pitchFamily="18" charset="0"/>
              </a:rPr>
              <a:t>.</a:t>
            </a:r>
            <a:endParaRPr lang="en-US" i="1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Scoring considerations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7704667" cy="33328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nstantia" pitchFamily="18" charset="0"/>
              </a:rPr>
              <a:t>National scorers –  Content specialists  experienced in both LOTE teaching and working with novice teachers</a:t>
            </a:r>
          </a:p>
          <a:p>
            <a:r>
              <a:rPr lang="en-US" dirty="0" smtClean="0">
                <a:latin typeface="Constantia" pitchFamily="18" charset="0"/>
              </a:rPr>
              <a:t>Required training and qualification testing</a:t>
            </a:r>
          </a:p>
          <a:p>
            <a:r>
              <a:rPr lang="en-US" dirty="0" smtClean="0">
                <a:latin typeface="Constantia" pitchFamily="18" charset="0"/>
              </a:rPr>
              <a:t>Monitored for inter-rater reliability and accuracy in scoring</a:t>
            </a:r>
          </a:p>
          <a:p>
            <a:r>
              <a:rPr lang="en-US" dirty="0" smtClean="0">
                <a:latin typeface="Constantia" pitchFamily="18" charset="0"/>
              </a:rPr>
              <a:t>Approximately 2.0  –  3.0 hours to score portfolio</a:t>
            </a:r>
          </a:p>
          <a:p>
            <a:r>
              <a:rPr lang="en-US" dirty="0" smtClean="0">
                <a:latin typeface="Constantia" pitchFamily="18" charset="0"/>
              </a:rPr>
              <a:t>In depth review of all artifacts as they relate to rubrics</a:t>
            </a:r>
          </a:p>
          <a:p>
            <a:r>
              <a:rPr lang="en-US" i="1" dirty="0" smtClean="0">
                <a:latin typeface="Constantia" pitchFamily="18" charset="0"/>
              </a:rPr>
              <a:t>Extensive</a:t>
            </a:r>
            <a:r>
              <a:rPr lang="en-US" dirty="0" smtClean="0">
                <a:latin typeface="Constantia" pitchFamily="18" charset="0"/>
              </a:rPr>
              <a:t> use of rubrics, highlighting of evidence, scores must link  scores to </a:t>
            </a:r>
            <a:r>
              <a:rPr lang="en-US" i="1" dirty="0" smtClean="0">
                <a:latin typeface="Constantia" pitchFamily="18" charset="0"/>
              </a:rPr>
              <a:t>evidence </a:t>
            </a:r>
            <a:r>
              <a:rPr lang="en-US" dirty="0" smtClean="0">
                <a:latin typeface="Constantia" pitchFamily="18" charset="0"/>
              </a:rPr>
              <a:t>in artifacts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General rubric levels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7704667" cy="3332816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nstantia" pitchFamily="18" charset="0"/>
              </a:rPr>
              <a:t>1    Struggling, not yet ready to teach</a:t>
            </a:r>
          </a:p>
          <a:p>
            <a:pPr marL="514350" indent="-514350">
              <a:buNone/>
            </a:pPr>
            <a:r>
              <a:rPr lang="en-US" dirty="0" smtClean="0">
                <a:latin typeface="Constantia" pitchFamily="18" charset="0"/>
              </a:rPr>
              <a:t>2   Developing </a:t>
            </a:r>
            <a:r>
              <a:rPr lang="en-US" dirty="0" smtClean="0">
                <a:latin typeface="Constantia" pitchFamily="18" charset="0"/>
              </a:rPr>
              <a:t>skills, but not ready to teach</a:t>
            </a:r>
          </a:p>
          <a:p>
            <a:pPr>
              <a:buNone/>
            </a:pPr>
            <a:r>
              <a:rPr lang="en-US" dirty="0" smtClean="0">
                <a:latin typeface="Constantia" pitchFamily="18" charset="0"/>
              </a:rPr>
              <a:t>3    Has skills to begin teaching</a:t>
            </a:r>
          </a:p>
          <a:p>
            <a:pPr>
              <a:buNone/>
            </a:pPr>
            <a:r>
              <a:rPr lang="en-US" dirty="0" smtClean="0">
                <a:latin typeface="Constantia" pitchFamily="18" charset="0"/>
              </a:rPr>
              <a:t>4    Well prepared to begin teaching</a:t>
            </a:r>
          </a:p>
          <a:p>
            <a:pPr marL="514350" indent="-514350">
              <a:buNone/>
            </a:pPr>
            <a:r>
              <a:rPr lang="en-US" dirty="0" smtClean="0">
                <a:latin typeface="Constantia" pitchFamily="18" charset="0"/>
              </a:rPr>
              <a:t>5    Highly </a:t>
            </a:r>
            <a:r>
              <a:rPr lang="en-US" dirty="0" smtClean="0">
                <a:latin typeface="Constantia" pitchFamily="18" charset="0"/>
              </a:rPr>
              <a:t>accomplished beginner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nstantia" pitchFamily="18" charset="0"/>
              </a:rPr>
              <a:t>Additional information and resources</a:t>
            </a:r>
            <a:br>
              <a:rPr lang="en-US" dirty="0" smtClean="0">
                <a:latin typeface="Constantia" pitchFamily="18" charset="0"/>
              </a:rPr>
            </a:b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704667" cy="3332816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 smtClean="0">
                <a:latin typeface="Constantia" pitchFamily="18" charset="0"/>
              </a:rPr>
              <a:t>Academic language  </a:t>
            </a:r>
            <a:r>
              <a:rPr lang="en-US" dirty="0" smtClean="0">
                <a:latin typeface="Constantia" pitchFamily="18" charset="0"/>
              </a:rPr>
              <a:t>component and rubrics (in other content areas, not World Languages)</a:t>
            </a:r>
          </a:p>
          <a:p>
            <a:r>
              <a:rPr lang="en-US" dirty="0" smtClean="0">
                <a:latin typeface="Constantia" pitchFamily="18" charset="0"/>
              </a:rPr>
              <a:t>Input from faculty can be general (e.g. review of rubrics), but not specific</a:t>
            </a:r>
          </a:p>
          <a:p>
            <a:r>
              <a:rPr lang="en-US" dirty="0" smtClean="0">
                <a:latin typeface="Constantia" pitchFamily="18" charset="0"/>
              </a:rPr>
              <a:t>Cut scores</a:t>
            </a:r>
          </a:p>
          <a:p>
            <a:r>
              <a:rPr lang="en-US" dirty="0" smtClean="0">
                <a:latin typeface="Constantia" pitchFamily="18" charset="0"/>
              </a:rPr>
              <a:t>Timeline of reasonable deadlines</a:t>
            </a:r>
          </a:p>
          <a:p>
            <a:r>
              <a:rPr lang="en-US" dirty="0" smtClean="0">
                <a:latin typeface="Constantia" pitchFamily="18" charset="0"/>
              </a:rPr>
              <a:t>Lesson plan templates – many available (LOTE specific)</a:t>
            </a:r>
          </a:p>
          <a:p>
            <a:r>
              <a:rPr lang="en-US" dirty="0" smtClean="0">
                <a:latin typeface="Constantia" pitchFamily="18" charset="0"/>
              </a:rPr>
              <a:t>Video presentations (e.g. Linda Darling-Hammond)</a:t>
            </a:r>
          </a:p>
          <a:p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nstantia" pitchFamily="18" charset="0"/>
              </a:rPr>
              <a:t>Steps to begin edTPA portfolio</a:t>
            </a:r>
            <a:br>
              <a:rPr lang="en-US" dirty="0" smtClean="0">
                <a:latin typeface="Constantia" pitchFamily="18" charset="0"/>
              </a:rPr>
            </a:b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525184"/>
            <a:ext cx="7704667" cy="33328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nstantia" pitchFamily="18" charset="0"/>
              </a:rPr>
              <a:t>Recommended: print Handbook, extra copy of 13 rubrics and glossary of terms.</a:t>
            </a:r>
          </a:p>
          <a:p>
            <a:r>
              <a:rPr lang="en-US" dirty="0" smtClean="0">
                <a:latin typeface="Constantia" pitchFamily="18" charset="0"/>
              </a:rPr>
              <a:t>Use an edTPA LOTE lesson template for planning</a:t>
            </a:r>
          </a:p>
          <a:p>
            <a:r>
              <a:rPr lang="en-US" dirty="0" smtClean="0">
                <a:latin typeface="Constantia" pitchFamily="18" charset="0"/>
              </a:rPr>
              <a:t>Be </a:t>
            </a:r>
            <a:r>
              <a:rPr lang="en-US" i="1" dirty="0" smtClean="0">
                <a:latin typeface="Constantia" pitchFamily="18" charset="0"/>
              </a:rPr>
              <a:t>reflective</a:t>
            </a:r>
            <a:r>
              <a:rPr lang="en-US" dirty="0" smtClean="0">
                <a:latin typeface="Constantia" pitchFamily="18" charset="0"/>
              </a:rPr>
              <a:t> in teaching.  College faculty: engage students in frequent reflection and linking of instruction to theory.  Inform </a:t>
            </a:r>
            <a:r>
              <a:rPr lang="en-US" i="1" dirty="0" smtClean="0">
                <a:latin typeface="Constantia" pitchFamily="18" charset="0"/>
              </a:rPr>
              <a:t>host teachers </a:t>
            </a:r>
            <a:r>
              <a:rPr lang="en-US" dirty="0" smtClean="0">
                <a:latin typeface="Constantia" pitchFamily="18" charset="0"/>
              </a:rPr>
              <a:t>of </a:t>
            </a:r>
            <a:r>
              <a:rPr lang="en-US" dirty="0" err="1" smtClean="0">
                <a:latin typeface="Constantia" pitchFamily="18" charset="0"/>
              </a:rPr>
              <a:t>edTPA</a:t>
            </a:r>
            <a:r>
              <a:rPr lang="en-US" dirty="0" smtClean="0">
                <a:latin typeface="Constantia" pitchFamily="18" charset="0"/>
              </a:rPr>
              <a:t>.</a:t>
            </a:r>
          </a:p>
          <a:p>
            <a:r>
              <a:rPr lang="en-US" dirty="0" smtClean="0">
                <a:latin typeface="Constantia" pitchFamily="18" charset="0"/>
              </a:rPr>
              <a:t>Justify all instruction in terms of how it promotes </a:t>
            </a:r>
            <a:r>
              <a:rPr lang="en-US" i="1" dirty="0" smtClean="0">
                <a:latin typeface="Constantia" pitchFamily="18" charset="0"/>
              </a:rPr>
              <a:t>communicative proficiency.  </a:t>
            </a:r>
            <a:r>
              <a:rPr lang="en-US" dirty="0" smtClean="0">
                <a:latin typeface="Constantia" pitchFamily="18" charset="0"/>
              </a:rPr>
              <a:t>Identify</a:t>
            </a:r>
            <a:r>
              <a:rPr lang="en-US" i="1" dirty="0" smtClean="0">
                <a:latin typeface="Constantia" pitchFamily="18" charset="0"/>
              </a:rPr>
              <a:t> </a:t>
            </a:r>
            <a:r>
              <a:rPr lang="en-US" dirty="0" smtClean="0">
                <a:latin typeface="Constantia" pitchFamily="18" charset="0"/>
              </a:rPr>
              <a:t>Interpretive, Interpersonal, Presentational communication.</a:t>
            </a:r>
          </a:p>
          <a:p>
            <a:endParaRPr lang="en-US" i="1" dirty="0" smtClean="0">
              <a:latin typeface="Constantia" pitchFamily="18" charset="0"/>
            </a:endParaRPr>
          </a:p>
          <a:p>
            <a:endParaRPr lang="en-US" i="1" dirty="0" smtClean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  <a:p>
            <a:endParaRPr lang="en-US" dirty="0" smtClean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  <a:p>
            <a:endParaRPr lang="en-US" dirty="0" smtClean="0">
              <a:latin typeface="Constantia" pitchFamily="18" charset="0"/>
            </a:endParaRPr>
          </a:p>
          <a:p>
            <a:pPr>
              <a:buNone/>
            </a:pPr>
            <a:endParaRPr lang="en-US" dirty="0" smtClean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228600"/>
            <a:ext cx="7704667" cy="1981200"/>
          </a:xfrm>
        </p:spPr>
        <p:txBody>
          <a:bodyPr/>
          <a:lstStyle/>
          <a:p>
            <a:r>
              <a:rPr lang="en-US" dirty="0" smtClean="0">
                <a:latin typeface="Constantia" pitchFamily="18" charset="0"/>
              </a:rPr>
              <a:t>Final </a:t>
            </a:r>
            <a:r>
              <a:rPr lang="en-US" dirty="0" smtClean="0">
                <a:latin typeface="Constantia" pitchFamily="18" charset="0"/>
              </a:rPr>
              <a:t>suggestion</a:t>
            </a:r>
            <a:br>
              <a:rPr lang="en-US" dirty="0" smtClean="0">
                <a:latin typeface="Constantia" pitchFamily="18" charset="0"/>
              </a:rPr>
            </a:b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704667" cy="3332816"/>
          </a:xfrm>
        </p:spPr>
        <p:txBody>
          <a:bodyPr/>
          <a:lstStyle/>
          <a:p>
            <a:r>
              <a:rPr lang="en-US" dirty="0" smtClean="0">
                <a:latin typeface="Constantia" pitchFamily="18" charset="0"/>
              </a:rPr>
              <a:t>Don’t panic</a:t>
            </a:r>
            <a:r>
              <a:rPr lang="en-US" dirty="0" smtClean="0">
                <a:latin typeface="Constantia" pitchFamily="18" charset="0"/>
              </a:rPr>
              <a:t>! </a:t>
            </a:r>
          </a:p>
          <a:p>
            <a:pPr>
              <a:buNone/>
            </a:pPr>
            <a:endParaRPr lang="en-US" dirty="0" smtClean="0">
              <a:latin typeface="Constantia" pitchFamily="18" charset="0"/>
            </a:endParaRPr>
          </a:p>
          <a:p>
            <a:r>
              <a:rPr lang="en-US" dirty="0" smtClean="0">
                <a:latin typeface="Constantia" pitchFamily="18" charset="0"/>
              </a:rPr>
              <a:t>See </a:t>
            </a:r>
            <a:r>
              <a:rPr lang="en-US" dirty="0" smtClean="0">
                <a:latin typeface="Constantia" pitchFamily="18" charset="0"/>
              </a:rPr>
              <a:t>edTPA as an opportunity to demonstrate what you have learned and how you apply learning to the LOTE classroom</a:t>
            </a:r>
            <a:r>
              <a:rPr lang="en-US" dirty="0" smtClean="0">
                <a:latin typeface="Constantia" pitchFamily="18" charset="0"/>
              </a:rPr>
              <a:t>.</a:t>
            </a:r>
          </a:p>
          <a:p>
            <a:pPr>
              <a:buNone/>
            </a:pPr>
            <a:endParaRPr lang="en-US" dirty="0" smtClean="0">
              <a:latin typeface="Constantia" pitchFamily="18" charset="0"/>
            </a:endParaRPr>
          </a:p>
          <a:p>
            <a:endParaRPr lang="en-US" dirty="0" smtClean="0">
              <a:latin typeface="Constantia" pitchFamily="18" charset="0"/>
            </a:endParaRPr>
          </a:p>
          <a:p>
            <a:endParaRPr lang="en-US" dirty="0" smtClean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nstantia" pitchFamily="18" charset="0"/>
              </a:rPr>
              <a:t>What </a:t>
            </a:r>
            <a:r>
              <a:rPr lang="en-US" dirty="0" smtClean="0">
                <a:latin typeface="Constantia" pitchFamily="18" charset="0"/>
              </a:rPr>
              <a:t>is  </a:t>
            </a:r>
            <a:r>
              <a:rPr lang="en-US" dirty="0" err="1" smtClean="0">
                <a:latin typeface="Constantia" pitchFamily="18" charset="0"/>
              </a:rPr>
              <a:t>edTPA</a:t>
            </a:r>
            <a:r>
              <a:rPr lang="en-US" dirty="0" smtClean="0">
                <a:latin typeface="Constantia" pitchFamily="18" charset="0"/>
              </a:rPr>
              <a:t>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7704667" cy="333281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nstantia" pitchFamily="18" charset="0"/>
                <a:cs typeface="Arial" pitchFamily="34" charset="0"/>
              </a:rPr>
              <a:t>A </a:t>
            </a:r>
            <a:r>
              <a:rPr lang="en-US" i="1" dirty="0" smtClean="0">
                <a:latin typeface="Constantia" pitchFamily="18" charset="0"/>
                <a:cs typeface="Arial" pitchFamily="34" charset="0"/>
              </a:rPr>
              <a:t>performance-based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 assessment to determine a novice teacher’s </a:t>
            </a:r>
            <a:r>
              <a:rPr lang="en-US" i="1" dirty="0" smtClean="0">
                <a:latin typeface="Constantia" pitchFamily="18" charset="0"/>
                <a:cs typeface="Arial" pitchFamily="34" charset="0"/>
              </a:rPr>
              <a:t>readiness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 to begin teaching</a:t>
            </a:r>
          </a:p>
          <a:p>
            <a:r>
              <a:rPr lang="en-US" u="sng" dirty="0" err="1" smtClean="0">
                <a:latin typeface="Constantia" pitchFamily="18" charset="0"/>
                <a:cs typeface="Arial" pitchFamily="34" charset="0"/>
              </a:rPr>
              <a:t>ed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 </a:t>
            </a:r>
            <a:r>
              <a:rPr lang="en-US" u="sng" dirty="0" smtClean="0">
                <a:latin typeface="Constantia" pitchFamily="18" charset="0"/>
                <a:cs typeface="Arial" pitchFamily="34" charset="0"/>
              </a:rPr>
              <a:t>T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eacher </a:t>
            </a:r>
            <a:r>
              <a:rPr lang="en-US" u="sng" dirty="0" smtClean="0">
                <a:latin typeface="Constantia" pitchFamily="18" charset="0"/>
                <a:cs typeface="Arial" pitchFamily="34" charset="0"/>
              </a:rPr>
              <a:t>P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erformance </a:t>
            </a:r>
            <a:r>
              <a:rPr lang="en-US" u="sng" dirty="0" smtClean="0">
                <a:latin typeface="Constantia" pitchFamily="18" charset="0"/>
                <a:cs typeface="Arial" pitchFamily="34" charset="0"/>
              </a:rPr>
              <a:t>A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ssessment</a:t>
            </a:r>
          </a:p>
          <a:p>
            <a:r>
              <a:rPr lang="en-US" dirty="0" smtClean="0">
                <a:latin typeface="Constantia" pitchFamily="18" charset="0"/>
                <a:cs typeface="Arial" pitchFamily="34" charset="0"/>
              </a:rPr>
              <a:t>All content 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areas</a:t>
            </a:r>
          </a:p>
          <a:p>
            <a:r>
              <a:rPr lang="en-US" dirty="0" smtClean="0">
                <a:latin typeface="Constantia" pitchFamily="18" charset="0"/>
                <a:cs typeface="Arial" pitchFamily="34" charset="0"/>
              </a:rPr>
              <a:t>Each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 </a:t>
            </a:r>
            <a:r>
              <a:rPr lang="en-US" dirty="0" smtClean="0">
                <a:latin typeface="Constantia" pitchFamily="18" charset="0"/>
                <a:cs typeface="Arial" pitchFamily="34" charset="0"/>
              </a:rPr>
              <a:t>tailored to key understandings/skills applicable to the discipline.</a:t>
            </a:r>
          </a:p>
          <a:p>
            <a:pPr>
              <a:buNone/>
            </a:pPr>
            <a:endParaRPr lang="en-US" dirty="0">
              <a:latin typeface="Constantia" pitchFamily="18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Who should know about edTPA?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09800"/>
            <a:ext cx="7704667" cy="33328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nstantia" pitchFamily="18" charset="0"/>
              </a:rPr>
              <a:t>Teachers in training</a:t>
            </a:r>
          </a:p>
          <a:p>
            <a:r>
              <a:rPr lang="en-US" dirty="0" smtClean="0">
                <a:latin typeface="Constantia" pitchFamily="18" charset="0"/>
              </a:rPr>
              <a:t>Master/experienced teachers for work with future student teachers</a:t>
            </a:r>
          </a:p>
          <a:p>
            <a:r>
              <a:rPr lang="en-US" dirty="0" smtClean="0">
                <a:latin typeface="Constantia" pitchFamily="18" charset="0"/>
              </a:rPr>
              <a:t>Department supervisors and administrators</a:t>
            </a:r>
          </a:p>
          <a:p>
            <a:r>
              <a:rPr lang="en-US" dirty="0" smtClean="0">
                <a:latin typeface="Constantia" pitchFamily="18" charset="0"/>
              </a:rPr>
              <a:t>College level faculty of teacher </a:t>
            </a:r>
            <a:r>
              <a:rPr lang="en-US" dirty="0" smtClean="0">
                <a:latin typeface="Constantia" pitchFamily="18" charset="0"/>
              </a:rPr>
              <a:t>training/methods/supervision</a:t>
            </a:r>
          </a:p>
          <a:p>
            <a:r>
              <a:rPr lang="en-US" dirty="0" smtClean="0">
                <a:latin typeface="Constantia" pitchFamily="18" charset="0"/>
              </a:rPr>
              <a:t>Host teachers for student teachers</a:t>
            </a:r>
            <a:endParaRPr lang="en-US" dirty="0" smtClean="0">
              <a:latin typeface="Constantia" pitchFamily="18" charset="0"/>
            </a:endParaRPr>
          </a:p>
          <a:p>
            <a:r>
              <a:rPr lang="en-US" dirty="0">
                <a:latin typeface="Constantia" pitchFamily="18" charset="0"/>
              </a:rPr>
              <a:t>E</a:t>
            </a:r>
            <a:r>
              <a:rPr lang="en-US" dirty="0" smtClean="0">
                <a:latin typeface="Constantia" pitchFamily="18" charset="0"/>
              </a:rPr>
              <a:t>ducators wanting to stay current in the field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Development of edTPA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704667" cy="333281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nstantia" pitchFamily="18" charset="0"/>
              </a:rPr>
              <a:t>25 years in development and field testing</a:t>
            </a:r>
          </a:p>
          <a:p>
            <a:r>
              <a:rPr lang="en-US" dirty="0" smtClean="0">
                <a:latin typeface="Constantia" pitchFamily="18" charset="0"/>
              </a:rPr>
              <a:t>Involvement of  more than 1,000 educators in 29 states</a:t>
            </a:r>
          </a:p>
          <a:p>
            <a:r>
              <a:rPr lang="en-US" dirty="0" smtClean="0">
                <a:latin typeface="Constantia" pitchFamily="18" charset="0"/>
              </a:rPr>
              <a:t>Led by SCALE (Stanford Center for Assessment, Learning and Equity)</a:t>
            </a:r>
          </a:p>
          <a:p>
            <a:r>
              <a:rPr lang="en-US" dirty="0" smtClean="0">
                <a:latin typeface="Constantia" pitchFamily="18" charset="0"/>
              </a:rPr>
              <a:t>Extensive input from national content areas (e.g. ACTFL), AACTE (American Association of Colleges for Teacher Education), many others.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nstantia" pitchFamily="18" charset="0"/>
              </a:rPr>
              <a:t>Current national status of edTPA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57400"/>
            <a:ext cx="7704667" cy="3332816"/>
          </a:xfrm>
        </p:spPr>
        <p:txBody>
          <a:bodyPr/>
          <a:lstStyle/>
          <a:p>
            <a:r>
              <a:rPr lang="en-US" dirty="0" smtClean="0">
                <a:latin typeface="Constantia" pitchFamily="18" charset="0"/>
              </a:rPr>
              <a:t>34+ states participating</a:t>
            </a:r>
          </a:p>
          <a:p>
            <a:r>
              <a:rPr lang="en-US" dirty="0" smtClean="0">
                <a:latin typeface="Constantia" pitchFamily="18" charset="0"/>
              </a:rPr>
              <a:t>Phasing in or pilot phase  in  several other  </a:t>
            </a:r>
            <a:r>
              <a:rPr lang="en-US" dirty="0" smtClean="0">
                <a:latin typeface="Constantia" pitchFamily="18" charset="0"/>
              </a:rPr>
              <a:t>states</a:t>
            </a:r>
            <a:endParaRPr lang="en-US" dirty="0" smtClean="0">
              <a:latin typeface="Constantia" pitchFamily="18" charset="0"/>
            </a:endParaRPr>
          </a:p>
          <a:p>
            <a:r>
              <a:rPr lang="en-US" dirty="0" smtClean="0">
                <a:latin typeface="Constantia" pitchFamily="18" charset="0"/>
              </a:rPr>
              <a:t>7+ states currently using edTPA for </a:t>
            </a:r>
            <a:r>
              <a:rPr lang="en-US" dirty="0" smtClean="0">
                <a:latin typeface="Constantia" pitchFamily="18" charset="0"/>
              </a:rPr>
              <a:t> certification</a:t>
            </a:r>
            <a:endParaRPr lang="en-US" dirty="0">
              <a:latin typeface="Constantia" pitchFamily="18" charset="0"/>
            </a:endParaRPr>
          </a:p>
          <a:p>
            <a:r>
              <a:rPr lang="en-US" dirty="0" smtClean="0">
                <a:latin typeface="Constantia" pitchFamily="18" charset="0"/>
              </a:rPr>
              <a:t>In New York State, it now is </a:t>
            </a:r>
            <a:r>
              <a:rPr lang="en-US" i="1" dirty="0" smtClean="0">
                <a:latin typeface="Constantia" pitchFamily="18" charset="0"/>
              </a:rPr>
              <a:t>consequential</a:t>
            </a:r>
            <a:r>
              <a:rPr lang="en-US" dirty="0" smtClean="0">
                <a:latin typeface="Constantia" pitchFamily="18" charset="0"/>
              </a:rPr>
              <a:t> in that it is </a:t>
            </a:r>
            <a:r>
              <a:rPr lang="en-US" i="1" dirty="0" smtClean="0">
                <a:latin typeface="Constantia" pitchFamily="18" charset="0"/>
              </a:rPr>
              <a:t>required </a:t>
            </a:r>
            <a:r>
              <a:rPr lang="en-US" dirty="0" smtClean="0">
                <a:latin typeface="Constantia" pitchFamily="18" charset="0"/>
              </a:rPr>
              <a:t>for  initial teaching certification (after April, 2014).  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Features of edTPA 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704667" cy="333281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nstantia" pitchFamily="18" charset="0"/>
              </a:rPr>
              <a:t>An </a:t>
            </a:r>
            <a:r>
              <a:rPr lang="en-US" dirty="0" smtClean="0">
                <a:latin typeface="Constantia" pitchFamily="18" charset="0"/>
              </a:rPr>
              <a:t>electronic portfolio that contains a specific set of sequenced evidence of a novice teacher’s skills </a:t>
            </a:r>
            <a:endParaRPr lang="en-US" dirty="0" smtClean="0">
              <a:latin typeface="Constantia" pitchFamily="18" charset="0"/>
            </a:endParaRPr>
          </a:p>
          <a:p>
            <a:r>
              <a:rPr lang="en-US" dirty="0" smtClean="0">
                <a:latin typeface="Constantia" pitchFamily="18" charset="0"/>
              </a:rPr>
              <a:t>Three categories of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u="sng" dirty="0" smtClean="0">
                <a:latin typeface="Constantia" pitchFamily="18" charset="0"/>
              </a:rPr>
              <a:t>Planning</a:t>
            </a:r>
            <a:r>
              <a:rPr lang="en-US" dirty="0" smtClean="0">
                <a:latin typeface="Constantia" pitchFamily="18" charset="0"/>
              </a:rPr>
              <a:t>, </a:t>
            </a:r>
            <a:r>
              <a:rPr lang="en-US" u="sng" dirty="0" smtClean="0">
                <a:latin typeface="Constantia" pitchFamily="18" charset="0"/>
              </a:rPr>
              <a:t>Instruction</a:t>
            </a:r>
            <a:r>
              <a:rPr lang="en-US" dirty="0" smtClean="0">
                <a:latin typeface="Constantia" pitchFamily="18" charset="0"/>
              </a:rPr>
              <a:t>, and </a:t>
            </a:r>
            <a:r>
              <a:rPr lang="en-US" u="sng" dirty="0" smtClean="0">
                <a:latin typeface="Constantia" pitchFamily="18" charset="0"/>
              </a:rPr>
              <a:t>Assessment</a:t>
            </a:r>
          </a:p>
          <a:p>
            <a:r>
              <a:rPr lang="en-US" dirty="0" smtClean="0">
                <a:latin typeface="Constantia" pitchFamily="18" charset="0"/>
              </a:rPr>
              <a:t>Teacher’s</a:t>
            </a:r>
            <a:r>
              <a:rPr lang="en-US" i="1" dirty="0" smtClean="0">
                <a:latin typeface="Constantia" pitchFamily="18" charset="0"/>
              </a:rPr>
              <a:t> commentary </a:t>
            </a:r>
            <a:r>
              <a:rPr lang="en-US" dirty="0" smtClean="0">
                <a:latin typeface="Constantia" pitchFamily="18" charset="0"/>
              </a:rPr>
              <a:t>with </a:t>
            </a:r>
            <a:r>
              <a:rPr lang="en-US" i="1" dirty="0" smtClean="0">
                <a:latin typeface="Constantia" pitchFamily="18" charset="0"/>
              </a:rPr>
              <a:t>rationale </a:t>
            </a:r>
            <a:r>
              <a:rPr lang="en-US" dirty="0" smtClean="0">
                <a:latin typeface="Constantia" pitchFamily="18" charset="0"/>
              </a:rPr>
              <a:t>for choices and </a:t>
            </a:r>
            <a:r>
              <a:rPr lang="en-US" i="1" dirty="0" smtClean="0">
                <a:latin typeface="Constantia" pitchFamily="18" charset="0"/>
              </a:rPr>
              <a:t>analysis </a:t>
            </a:r>
            <a:r>
              <a:rPr lang="en-US" dirty="0" smtClean="0">
                <a:latin typeface="Constantia" pitchFamily="18" charset="0"/>
              </a:rPr>
              <a:t>of his/her performance in</a:t>
            </a:r>
            <a:r>
              <a:rPr lang="en-US" u="sng" dirty="0" smtClean="0">
                <a:latin typeface="Constantia" pitchFamily="18" charset="0"/>
              </a:rPr>
              <a:t> each </a:t>
            </a:r>
            <a:r>
              <a:rPr lang="en-US" dirty="0" smtClean="0">
                <a:latin typeface="Constantia" pitchFamily="18" charset="0"/>
              </a:rPr>
              <a:t>of these areas.  </a:t>
            </a:r>
          </a:p>
          <a:p>
            <a:r>
              <a:rPr lang="en-US" dirty="0" smtClean="0">
                <a:latin typeface="Constantia" pitchFamily="18" charset="0"/>
              </a:rPr>
              <a:t>Focus on teacher becoming </a:t>
            </a:r>
            <a:r>
              <a:rPr lang="en-US" i="1" dirty="0" smtClean="0">
                <a:latin typeface="Constantia" pitchFamily="18" charset="0"/>
              </a:rPr>
              <a:t>reflective</a:t>
            </a:r>
            <a:r>
              <a:rPr lang="en-US" dirty="0" smtClean="0">
                <a:latin typeface="Constantia" pitchFamily="18" charset="0"/>
              </a:rPr>
              <a:t> in practice. 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Handbook Resource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828800"/>
            <a:ext cx="7543800" cy="3942416"/>
          </a:xfrm>
        </p:spPr>
        <p:txBody>
          <a:bodyPr/>
          <a:lstStyle/>
          <a:p>
            <a:r>
              <a:rPr lang="en-US" dirty="0" smtClean="0">
                <a:latin typeface="Constantia" pitchFamily="18" charset="0"/>
              </a:rPr>
              <a:t>Handbook for each content area</a:t>
            </a:r>
          </a:p>
          <a:p>
            <a:r>
              <a:rPr lang="en-US" dirty="0" smtClean="0">
                <a:latin typeface="Constantia" pitchFamily="18" charset="0"/>
              </a:rPr>
              <a:t>World Language (42 pages</a:t>
            </a:r>
            <a:r>
              <a:rPr lang="en-US" dirty="0" smtClean="0">
                <a:latin typeface="Constantia" pitchFamily="18" charset="0"/>
              </a:rPr>
              <a:t>) - </a:t>
            </a:r>
            <a:r>
              <a:rPr lang="en-US" dirty="0" smtClean="0">
                <a:latin typeface="Constantia" pitchFamily="18" charset="0"/>
              </a:rPr>
              <a:t>printing it out is recommended (all or key parts)</a:t>
            </a:r>
          </a:p>
          <a:p>
            <a:r>
              <a:rPr lang="en-US" dirty="0" smtClean="0">
                <a:latin typeface="Constantia" pitchFamily="18" charset="0"/>
              </a:rPr>
              <a:t>Read thoroughly – best starting point</a:t>
            </a:r>
          </a:p>
          <a:p>
            <a:r>
              <a:rPr lang="en-US" dirty="0" smtClean="0">
                <a:latin typeface="Constantia" pitchFamily="18" charset="0"/>
              </a:rPr>
              <a:t>Guidelines included for all parts, format expectations, </a:t>
            </a:r>
            <a:r>
              <a:rPr lang="en-US" dirty="0" smtClean="0">
                <a:latin typeface="Constantia" pitchFamily="18" charset="0"/>
              </a:rPr>
              <a:t>technical requirements, etc</a:t>
            </a:r>
            <a:r>
              <a:rPr lang="en-US" dirty="0" smtClean="0">
                <a:latin typeface="Constantia" pitchFamily="18" charset="0"/>
              </a:rPr>
              <a:t>.</a:t>
            </a:r>
          </a:p>
          <a:p>
            <a:r>
              <a:rPr lang="en-US" dirty="0" smtClean="0">
                <a:latin typeface="Constantia" pitchFamily="18" charset="0"/>
              </a:rPr>
              <a:t>Glossary of terms 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edTPA World Languages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704667" cy="333281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nstantia" pitchFamily="18" charset="0"/>
              </a:rPr>
              <a:t>Aligned with New York State LOTE Standards</a:t>
            </a:r>
          </a:p>
          <a:p>
            <a:r>
              <a:rPr lang="en-US" dirty="0" smtClean="0">
                <a:latin typeface="Constantia" pitchFamily="18" charset="0"/>
              </a:rPr>
              <a:t>Aligned with National LOTE Standards (5 Cs – Communication, Cultures, Connections, Comparisons, Communities)</a:t>
            </a:r>
          </a:p>
          <a:p>
            <a:r>
              <a:rPr lang="en-US" dirty="0" smtClean="0">
                <a:latin typeface="Constantia" pitchFamily="18" charset="0"/>
              </a:rPr>
              <a:t>Integration of educational initiatives ; e.g. Common Core Standards, extending higher order levels of thinking, literacy development.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>
                <a:latin typeface="Constantia" pitchFamily="18" charset="0"/>
              </a:rPr>
              <a:t>Communicative proficiency</a:t>
            </a:r>
            <a:endParaRPr lang="en-US" sz="3600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286000"/>
            <a:ext cx="7704667" cy="33328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>
                <a:latin typeface="Constantia" pitchFamily="18" charset="0"/>
              </a:rPr>
              <a:t>     </a:t>
            </a:r>
            <a:r>
              <a:rPr lang="en-US" sz="2000" dirty="0" smtClean="0">
                <a:latin typeface="Constantia" pitchFamily="18" charset="0"/>
              </a:rPr>
              <a:t>Central </a:t>
            </a:r>
            <a:r>
              <a:rPr lang="en-US" sz="2000" dirty="0" smtClean="0">
                <a:latin typeface="Constantia" pitchFamily="18" charset="0"/>
              </a:rPr>
              <a:t>focus – developing communicative proficiency in the target language  in </a:t>
            </a:r>
            <a:r>
              <a:rPr lang="en-US" sz="2000" i="1" dirty="0" smtClean="0">
                <a:latin typeface="Constantia" pitchFamily="18" charset="0"/>
              </a:rPr>
              <a:t>meaningful cultural context.</a:t>
            </a:r>
            <a:endParaRPr lang="en-US" sz="1800" i="1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Constantia" pitchFamily="18" charset="0"/>
              </a:rPr>
              <a:t>      </a:t>
            </a:r>
            <a:r>
              <a:rPr lang="en-US" dirty="0" smtClean="0">
                <a:latin typeface="Constantia" pitchFamily="18" charset="0"/>
              </a:rPr>
              <a:t>3 </a:t>
            </a:r>
            <a:r>
              <a:rPr lang="en-US" dirty="0" smtClean="0">
                <a:latin typeface="Constantia" pitchFamily="18" charset="0"/>
              </a:rPr>
              <a:t>modes of communication</a:t>
            </a:r>
            <a:r>
              <a:rPr lang="en-US" b="1" dirty="0" smtClean="0">
                <a:latin typeface="Constantia" pitchFamily="18" charset="0"/>
              </a:rPr>
              <a:t>:</a:t>
            </a:r>
            <a:endParaRPr lang="en-US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dirty="0" smtClean="0">
                <a:latin typeface="Constantia" pitchFamily="18" charset="0"/>
              </a:rPr>
              <a:t>    Interpretive         Interpersonal           </a:t>
            </a:r>
            <a:r>
              <a:rPr lang="en-US" dirty="0" smtClean="0">
                <a:latin typeface="Constantia" pitchFamily="18" charset="0"/>
              </a:rPr>
              <a:t>Presentational </a:t>
            </a:r>
            <a:endParaRPr lang="en-US" sz="1800" dirty="0" smtClean="0">
              <a:latin typeface="Constantia" pitchFamily="18" charset="0"/>
            </a:endParaRPr>
          </a:p>
          <a:p>
            <a:endParaRPr lang="en-US" sz="1600" dirty="0">
              <a:latin typeface="Constantia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Constantia" pitchFamily="18" charset="0"/>
              </a:rPr>
              <a:t> </a:t>
            </a:r>
            <a:r>
              <a:rPr lang="en-US" sz="1600" dirty="0" smtClean="0">
                <a:latin typeface="Constantia" pitchFamily="18" charset="0"/>
              </a:rPr>
              <a:t>    </a:t>
            </a:r>
            <a:r>
              <a:rPr lang="en-US" sz="2000" dirty="0" smtClean="0">
                <a:latin typeface="Constantia" pitchFamily="18" charset="0"/>
              </a:rPr>
              <a:t>Recommended:  Begin to articulate all LOTE instruction as it promotes </a:t>
            </a:r>
            <a:r>
              <a:rPr lang="en-US" sz="2000" i="1" dirty="0" smtClean="0">
                <a:latin typeface="Constantia" pitchFamily="18" charset="0"/>
              </a:rPr>
              <a:t>communicative proficiency</a:t>
            </a:r>
            <a:r>
              <a:rPr lang="en-US" sz="2000" dirty="0" smtClean="0">
                <a:latin typeface="Constantia" pitchFamily="18" charset="0"/>
              </a:rPr>
              <a:t>, with all learning tasks linked to </a:t>
            </a:r>
            <a:r>
              <a:rPr lang="en-US" sz="2000" i="1" dirty="0" smtClean="0">
                <a:latin typeface="Constantia" pitchFamily="18" charset="0"/>
              </a:rPr>
              <a:t>the mode(s) of communication </a:t>
            </a:r>
            <a:r>
              <a:rPr lang="en-US" sz="2000" dirty="0" smtClean="0">
                <a:latin typeface="Constantia" pitchFamily="18" charset="0"/>
              </a:rPr>
              <a:t>addressed.</a:t>
            </a:r>
            <a:endParaRPr lang="en-US" sz="2000" b="1" i="1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306</TotalTime>
  <Words>830</Words>
  <Application>Microsoft Office PowerPoint</Application>
  <PresentationFormat>On-screen Show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Parallax</vt:lpstr>
      <vt:lpstr>edTPA World Languages NYSAFLT Rochester Regional</vt:lpstr>
      <vt:lpstr>What is  edTPA?</vt:lpstr>
      <vt:lpstr>Who should know about edTPA?</vt:lpstr>
      <vt:lpstr>Development of edTPA</vt:lpstr>
      <vt:lpstr>Current national status of edTPA</vt:lpstr>
      <vt:lpstr>Features of edTPA </vt:lpstr>
      <vt:lpstr>Handbook Resource</vt:lpstr>
      <vt:lpstr>edTPA World Languages</vt:lpstr>
      <vt:lpstr>Communicative proficiency</vt:lpstr>
      <vt:lpstr>Components of WL edTPA Portfolio</vt:lpstr>
      <vt:lpstr>Planning considerations</vt:lpstr>
      <vt:lpstr>Instruction considerations</vt:lpstr>
      <vt:lpstr>Assessment considerations</vt:lpstr>
      <vt:lpstr>Scoring considerations</vt:lpstr>
      <vt:lpstr>General rubric levels</vt:lpstr>
      <vt:lpstr>Additional information and resources </vt:lpstr>
      <vt:lpstr>Steps to begin edTPA portfolio </vt:lpstr>
      <vt:lpstr>Final suggestion </vt:lpstr>
    </vt:vector>
  </TitlesOfParts>
  <Company>Info Directions,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edTPA World Languages NYSAFLT Rochester Regional</dc:title>
  <dc:creator>Nancy</dc:creator>
  <cp:lastModifiedBy>Nancy</cp:lastModifiedBy>
  <cp:revision>64</cp:revision>
  <dcterms:created xsi:type="dcterms:W3CDTF">2014-03-03T15:03:02Z</dcterms:created>
  <dcterms:modified xsi:type="dcterms:W3CDTF">2014-03-04T17:17:16Z</dcterms:modified>
</cp:coreProperties>
</file>